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sldIdLst>
    <p:sldId id="257" r:id="rId5"/>
    <p:sldId id="267" r:id="rId6"/>
  </p:sldIdLst>
  <p:sldSz cx="6858000" cy="9906000" type="A4"/>
  <p:notesSz cx="6669088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857"/>
    <a:srgbClr val="003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CB2A60-6975-4B04-B153-5EE6A0235CB1}" v="2" dt="2022-03-30T11:45:29.7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07" autoAdjust="0"/>
    <p:restoredTop sz="94662"/>
  </p:normalViewPr>
  <p:slideViewPr>
    <p:cSldViewPr snapToGrid="0" snapToObjects="1">
      <p:cViewPr>
        <p:scale>
          <a:sx n="100" d="100"/>
          <a:sy n="100" d="100"/>
        </p:scale>
        <p:origin x="588" y="-26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 Fjerstad" userId="30b4a55a-2762-4233-a7e9-50b662d6b3e3" providerId="ADAL" clId="{30CB2A60-6975-4B04-B153-5EE6A0235CB1}"/>
    <pc:docChg chg="undo custSel modSld">
      <pc:chgData name="Kari Fjerstad" userId="30b4a55a-2762-4233-a7e9-50b662d6b3e3" providerId="ADAL" clId="{30CB2A60-6975-4B04-B153-5EE6A0235CB1}" dt="2022-04-06T08:41:45.731" v="558" actId="20577"/>
      <pc:docMkLst>
        <pc:docMk/>
      </pc:docMkLst>
      <pc:sldChg chg="addSp modSp mod">
        <pc:chgData name="Kari Fjerstad" userId="30b4a55a-2762-4233-a7e9-50b662d6b3e3" providerId="ADAL" clId="{30CB2A60-6975-4B04-B153-5EE6A0235CB1}" dt="2022-04-06T08:36:29.683" v="335" actId="20577"/>
        <pc:sldMkLst>
          <pc:docMk/>
          <pc:sldMk cId="1088614478" sldId="257"/>
        </pc:sldMkLst>
        <pc:spChg chg="mod">
          <ac:chgData name="Kari Fjerstad" userId="30b4a55a-2762-4233-a7e9-50b662d6b3e3" providerId="ADAL" clId="{30CB2A60-6975-4B04-B153-5EE6A0235CB1}" dt="2022-04-06T08:36:29.683" v="335" actId="20577"/>
          <ac:spMkLst>
            <pc:docMk/>
            <pc:sldMk cId="1088614478" sldId="257"/>
            <ac:spMk id="4" creationId="{00000000-0000-0000-0000-000000000000}"/>
          </ac:spMkLst>
        </pc:spChg>
        <pc:picChg chg="add mod">
          <ac:chgData name="Kari Fjerstad" userId="30b4a55a-2762-4233-a7e9-50b662d6b3e3" providerId="ADAL" clId="{30CB2A60-6975-4B04-B153-5EE6A0235CB1}" dt="2022-03-30T11:45:25.205" v="1" actId="1076"/>
          <ac:picMkLst>
            <pc:docMk/>
            <pc:sldMk cId="1088614478" sldId="257"/>
            <ac:picMk id="5" creationId="{11FF72AC-378C-4F37-9B1B-0F2744316C89}"/>
          </ac:picMkLst>
        </pc:picChg>
      </pc:sldChg>
      <pc:sldChg chg="addSp modSp mod">
        <pc:chgData name="Kari Fjerstad" userId="30b4a55a-2762-4233-a7e9-50b662d6b3e3" providerId="ADAL" clId="{30CB2A60-6975-4B04-B153-5EE6A0235CB1}" dt="2022-04-06T08:41:45.731" v="558" actId="20577"/>
        <pc:sldMkLst>
          <pc:docMk/>
          <pc:sldMk cId="2424841063" sldId="267"/>
        </pc:sldMkLst>
        <pc:spChg chg="mod">
          <ac:chgData name="Kari Fjerstad" userId="30b4a55a-2762-4233-a7e9-50b662d6b3e3" providerId="ADAL" clId="{30CB2A60-6975-4B04-B153-5EE6A0235CB1}" dt="2022-04-06T08:41:45.731" v="558" actId="20577"/>
          <ac:spMkLst>
            <pc:docMk/>
            <pc:sldMk cId="2424841063" sldId="267"/>
            <ac:spMk id="4" creationId="{00000000-0000-0000-0000-000000000000}"/>
          </ac:spMkLst>
        </pc:spChg>
        <pc:picChg chg="add mod">
          <ac:chgData name="Kari Fjerstad" userId="30b4a55a-2762-4233-a7e9-50b662d6b3e3" providerId="ADAL" clId="{30CB2A60-6975-4B04-B153-5EE6A0235CB1}" dt="2022-03-30T11:45:33.062" v="3" actId="1076"/>
          <ac:picMkLst>
            <pc:docMk/>
            <pc:sldMk cId="2424841063" sldId="267"/>
            <ac:picMk id="5" creationId="{9495D735-7997-4506-98CA-A6D65380CB7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0CAC1-7E6A-074C-AC52-DBBA785B7846}" type="datetimeFigureOut">
              <a:rPr lang="nb-NO" smtClean="0"/>
              <a:t>06.04.2022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41425"/>
            <a:ext cx="231616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9F43F-0CBD-7A46-98FB-1E312BF90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833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9F43F-0CBD-7A46-98FB-1E312BF90D2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1011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487" y="1082881"/>
            <a:ext cx="5915025" cy="968109"/>
          </a:xfrm>
        </p:spPr>
        <p:txBody>
          <a:bodyPr anchor="b">
            <a:normAutofit/>
          </a:bodyPr>
          <a:lstStyle>
            <a:lvl1pPr algn="l">
              <a:defRPr sz="2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DDF-C73E-4549-AEAC-9D9AB93CE6F7}" type="datetime1">
              <a:rPr lang="nb-NO" smtClean="0"/>
              <a:t>06.04.2022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408" y="268013"/>
            <a:ext cx="1472104" cy="638242"/>
          </a:xfrm>
        </p:spPr>
        <p:txBody>
          <a:bodyPr/>
          <a:lstStyle>
            <a:lvl1pPr>
              <a:defRPr sz="1500">
                <a:solidFill>
                  <a:srgbClr val="003050"/>
                </a:solidFill>
                <a:latin typeface="Menlo" charset="0"/>
                <a:ea typeface="Menlo" charset="0"/>
                <a:cs typeface="Menlo" charset="0"/>
              </a:defRPr>
            </a:lvl1pPr>
          </a:lstStyle>
          <a:p>
            <a:fld id="{DEA1F9D1-67BB-5340-8EDA-DECB2854205C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4"/>
          </p:nvPr>
        </p:nvSpPr>
        <p:spPr>
          <a:xfrm>
            <a:off x="471487" y="2309648"/>
            <a:ext cx="5915025" cy="6612630"/>
          </a:xfrm>
        </p:spPr>
        <p:txBody>
          <a:bodyPr/>
          <a:lstStyle>
            <a:lvl1pPr marL="0" indent="0">
              <a:buNone/>
              <a:defRPr>
                <a:latin typeface="Trebuchet MS" charset="0"/>
                <a:ea typeface="Trebuchet MS" charset="0"/>
                <a:cs typeface="Trebuchet MS" charset="0"/>
              </a:defRPr>
            </a:lvl1pPr>
            <a:lvl2pPr>
              <a:defRPr>
                <a:latin typeface="Trebuchet MS" charset="0"/>
                <a:ea typeface="Trebuchet MS" charset="0"/>
                <a:cs typeface="Trebuchet MS" charset="0"/>
              </a:defRPr>
            </a:lvl2pPr>
            <a:lvl3pPr>
              <a:defRPr>
                <a:latin typeface="Trebuchet MS" charset="0"/>
                <a:ea typeface="Trebuchet MS" charset="0"/>
                <a:cs typeface="Trebuchet MS" charset="0"/>
              </a:defRPr>
            </a:lvl3pPr>
            <a:lvl4pPr>
              <a:defRPr>
                <a:latin typeface="Trebuchet MS" charset="0"/>
                <a:ea typeface="Trebuchet MS" charset="0"/>
                <a:cs typeface="Trebuchet MS" charset="0"/>
              </a:defRPr>
            </a:lvl4pPr>
            <a:lvl5pPr>
              <a:defRPr>
                <a:latin typeface="Trebuchet MS" charset="0"/>
                <a:ea typeface="Trebuchet MS" charset="0"/>
                <a:cs typeface="Trebuchet MS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7303" y="268014"/>
            <a:ext cx="2447105" cy="638242"/>
          </a:xfrm>
        </p:spPr>
        <p:txBody>
          <a:bodyPr anchor="ctr">
            <a:normAutofit/>
          </a:bodyPr>
          <a:lstStyle>
            <a:lvl1pPr algn="l">
              <a:defRPr sz="1000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DDF-C73E-4549-AEAC-9D9AB93CE6F7}" type="datetime1">
              <a:rPr lang="nb-NO" smtClean="0"/>
              <a:t>06.04.2022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16882" y="268013"/>
            <a:ext cx="1369630" cy="638242"/>
          </a:xfrm>
        </p:spPr>
        <p:txBody>
          <a:bodyPr/>
          <a:lstStyle>
            <a:lvl1pPr>
              <a:defRPr sz="1500">
                <a:solidFill>
                  <a:srgbClr val="003050"/>
                </a:solidFill>
                <a:latin typeface="Menlo" charset="0"/>
                <a:ea typeface="Menlo" charset="0"/>
                <a:cs typeface="Menlo" charset="0"/>
              </a:defRPr>
            </a:lvl1pPr>
          </a:lstStyle>
          <a:p>
            <a:fld id="{DEA1F9D1-67BB-5340-8EDA-DECB2854205C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4"/>
          </p:nvPr>
        </p:nvSpPr>
        <p:spPr>
          <a:xfrm>
            <a:off x="471487" y="2309648"/>
            <a:ext cx="5915025" cy="6612630"/>
          </a:xfrm>
        </p:spPr>
        <p:txBody>
          <a:bodyPr/>
          <a:lstStyle>
            <a:lvl1pPr marL="0" indent="0">
              <a:buNone/>
              <a:defRPr>
                <a:latin typeface="Trebuchet MS" charset="0"/>
                <a:ea typeface="Trebuchet MS" charset="0"/>
                <a:cs typeface="Trebuchet MS" charset="0"/>
              </a:defRPr>
            </a:lvl1pPr>
            <a:lvl2pPr>
              <a:defRPr>
                <a:latin typeface="Trebuchet MS" charset="0"/>
                <a:ea typeface="Trebuchet MS" charset="0"/>
                <a:cs typeface="Trebuchet MS" charset="0"/>
              </a:defRPr>
            </a:lvl2pPr>
            <a:lvl3pPr>
              <a:defRPr>
                <a:latin typeface="Trebuchet MS" charset="0"/>
                <a:ea typeface="Trebuchet MS" charset="0"/>
                <a:cs typeface="Trebuchet MS" charset="0"/>
              </a:defRPr>
            </a:lvl3pPr>
            <a:lvl4pPr>
              <a:defRPr>
                <a:latin typeface="Trebuchet MS" charset="0"/>
                <a:ea typeface="Trebuchet MS" charset="0"/>
                <a:cs typeface="Trebuchet MS" charset="0"/>
              </a:defRPr>
            </a:lvl4pPr>
            <a:lvl5pPr>
              <a:defRPr>
                <a:latin typeface="Trebuchet MS" charset="0"/>
                <a:ea typeface="Trebuchet MS" charset="0"/>
                <a:cs typeface="Trebuchet MS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cxnSp>
        <p:nvCxnSpPr>
          <p:cNvPr id="8" name="Rett linje 7"/>
          <p:cNvCxnSpPr/>
          <p:nvPr userDrawn="1"/>
        </p:nvCxnSpPr>
        <p:spPr>
          <a:xfrm>
            <a:off x="2364828" y="268013"/>
            <a:ext cx="0" cy="638242"/>
          </a:xfrm>
          <a:prstGeom prst="line">
            <a:avLst/>
          </a:prstGeom>
          <a:ln w="12700">
            <a:solidFill>
              <a:srgbClr val="0938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59AE-B51A-B843-AB64-C8F7BDA72D08}" type="datetime1">
              <a:rPr lang="nb-NO" smtClean="0"/>
              <a:t>06.04.2022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F9D1-67BB-5340-8EDA-DECB2854205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2" name="Plassholder for tabell 11"/>
          <p:cNvSpPr>
            <a:spLocks noGrp="1"/>
          </p:cNvSpPr>
          <p:nvPr>
            <p:ph type="tbl" sz="quarter" idx="13"/>
          </p:nvPr>
        </p:nvSpPr>
        <p:spPr>
          <a:xfrm>
            <a:off x="471487" y="2309648"/>
            <a:ext cx="5915025" cy="6612630"/>
          </a:xfrm>
        </p:spPr>
        <p:txBody>
          <a:bodyPr/>
          <a:lstStyle/>
          <a:p>
            <a:r>
              <a:rPr lang="nb-NO"/>
              <a:t>Klikk ikonet for å legge til en tabell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082881"/>
            <a:ext cx="5915025" cy="9681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09648"/>
            <a:ext cx="5915025" cy="66126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Tw Cen MT" charset="0"/>
                <a:ea typeface="Tw Cen MT" charset="0"/>
                <a:cs typeface="Tw Cen MT" charset="0"/>
              </a:defRPr>
            </a:lvl1pPr>
          </a:lstStyle>
          <a:p>
            <a:fld id="{D2C7DBA7-9B29-A344-9B57-8F61EBB03AF9}" type="datetime1">
              <a:rPr lang="nb-NO" smtClean="0"/>
              <a:t>06.04.2022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enlo" charset="0"/>
                <a:ea typeface="Menlo" charset="0"/>
                <a:cs typeface="Menlo" charset="0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320210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003050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fld id="{DEA1F9D1-67BB-5340-8EDA-DECB2854205C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1488" y="376578"/>
            <a:ext cx="381210" cy="552479"/>
          </a:xfrm>
          <a:prstGeom prst="rect">
            <a:avLst/>
          </a:prstGeom>
        </p:spPr>
      </p:pic>
      <p:sp>
        <p:nvSpPr>
          <p:cNvPr id="10" name="TekstSylinder 9"/>
          <p:cNvSpPr txBox="1"/>
          <p:nvPr userDrawn="1"/>
        </p:nvSpPr>
        <p:spPr>
          <a:xfrm>
            <a:off x="916198" y="406564"/>
            <a:ext cx="20218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500" dirty="0">
                <a:solidFill>
                  <a:srgbClr val="003050"/>
                </a:solidFill>
                <a:latin typeface="Trebuchet MS" charset="0"/>
                <a:ea typeface="Trebuchet MS" charset="0"/>
                <a:cs typeface="Trebuchet MS" charset="0"/>
              </a:rPr>
              <a:t>BTI - verktøy</a:t>
            </a:r>
          </a:p>
        </p:txBody>
      </p:sp>
      <p:sp>
        <p:nvSpPr>
          <p:cNvPr id="12" name="TekstSylinder 11"/>
          <p:cNvSpPr txBox="1"/>
          <p:nvPr userDrawn="1"/>
        </p:nvSpPr>
        <p:spPr>
          <a:xfrm>
            <a:off x="5260756" y="422328"/>
            <a:ext cx="112575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500" dirty="0">
                <a:solidFill>
                  <a:srgbClr val="003050"/>
                </a:solidFill>
                <a:latin typeface="Trebuchet MS" charset="0"/>
                <a:ea typeface="Trebuchet MS" charset="0"/>
                <a:cs typeface="Trebuchet MS" charset="0"/>
              </a:rPr>
              <a:t>Side</a:t>
            </a:r>
          </a:p>
        </p:txBody>
      </p:sp>
    </p:spTree>
    <p:extLst>
      <p:ext uri="{BB962C8B-B14F-4D97-AF65-F5344CB8AC3E}">
        <p14:creationId xmlns:p14="http://schemas.microsoft.com/office/powerpoint/2010/main" val="2806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500" kern="1200">
          <a:solidFill>
            <a:srgbClr val="003050"/>
          </a:solidFill>
          <a:latin typeface="Tw Cen MT" charset="0"/>
          <a:ea typeface="Tw Cen MT" charset="0"/>
          <a:cs typeface="Tw Cen MT" charset="0"/>
        </a:defRPr>
      </a:lvl1pPr>
    </p:titleStyle>
    <p:bodyStyle>
      <a:lvl1pPr marL="171450" indent="-171450" algn="l" defTabSz="685800" rtl="0" eaLnBrk="1" latinLnBrk="0" hangingPunct="1">
        <a:lnSpc>
          <a:spcPct val="150000"/>
        </a:lnSpc>
        <a:spcBef>
          <a:spcPts val="750"/>
        </a:spcBef>
        <a:spcAft>
          <a:spcPts val="5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rebuchet MS" charset="0"/>
          <a:ea typeface="Trebuchet MS" charset="0"/>
          <a:cs typeface="Trebuchet MS" charset="0"/>
        </a:defRPr>
      </a:lvl1pPr>
      <a:lvl2pPr marL="514350" indent="-171450" algn="l" defTabSz="685800" rtl="0" eaLnBrk="1" latinLnBrk="0" hangingPunct="1">
        <a:lnSpc>
          <a:spcPct val="150000"/>
        </a:lnSpc>
        <a:spcBef>
          <a:spcPts val="375"/>
        </a:spcBef>
        <a:spcAft>
          <a:spcPts val="5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rebuchet MS" charset="0"/>
          <a:ea typeface="Trebuchet MS" charset="0"/>
          <a:cs typeface="Trebuchet MS" charset="0"/>
        </a:defRPr>
      </a:lvl2pPr>
      <a:lvl3pPr marL="857250" indent="-171450" algn="l" defTabSz="685800" rtl="0" eaLnBrk="1" latinLnBrk="0" hangingPunct="1">
        <a:lnSpc>
          <a:spcPct val="150000"/>
        </a:lnSpc>
        <a:spcBef>
          <a:spcPts val="375"/>
        </a:spcBef>
        <a:spcAft>
          <a:spcPts val="5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rebuchet MS" charset="0"/>
          <a:ea typeface="Trebuchet MS" charset="0"/>
          <a:cs typeface="Trebuchet MS" charset="0"/>
        </a:defRPr>
      </a:lvl3pPr>
      <a:lvl4pPr marL="1200150" indent="-171450" algn="l" defTabSz="685800" rtl="0" eaLnBrk="1" latinLnBrk="0" hangingPunct="1">
        <a:lnSpc>
          <a:spcPct val="150000"/>
        </a:lnSpc>
        <a:spcBef>
          <a:spcPts val="375"/>
        </a:spcBef>
        <a:spcAft>
          <a:spcPts val="5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rebuchet MS" charset="0"/>
          <a:ea typeface="Trebuchet MS" charset="0"/>
          <a:cs typeface="Trebuchet MS" charset="0"/>
        </a:defRPr>
      </a:lvl4pPr>
      <a:lvl5pPr marL="1543050" indent="-171450" algn="l" defTabSz="685800" rtl="0" eaLnBrk="1" latinLnBrk="0" hangingPunct="1">
        <a:lnSpc>
          <a:spcPct val="150000"/>
        </a:lnSpc>
        <a:spcBef>
          <a:spcPts val="375"/>
        </a:spcBef>
        <a:spcAft>
          <a:spcPts val="5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rebuchet MS" charset="0"/>
          <a:ea typeface="Trebuchet MS" charset="0"/>
          <a:cs typeface="Trebuchet MS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2000" dirty="0" err="1">
                <a:solidFill>
                  <a:srgbClr val="093857"/>
                </a:solidFill>
              </a:rPr>
              <a:t>Idè</a:t>
            </a:r>
            <a:r>
              <a:rPr lang="nb-NO" sz="2000" dirty="0">
                <a:solidFill>
                  <a:srgbClr val="093857"/>
                </a:solidFill>
              </a:rPr>
              <a:t>-bank: tiltak i hjemmet</a:t>
            </a:r>
            <a:endParaRPr lang="nb-NO" sz="2000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71487" y="2427890"/>
            <a:ext cx="6011863" cy="6494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b-NO" sz="3400" dirty="0"/>
              <a:t>Foreldre/foresatte er de aller viktigste personene i barnets/ungdommens liv – og deres innsats er særlig viktig i perioder der barnet/ungdommen har det vanskelig. Dermed er det lurt å snakke om hva vi skal gjøre både i barnehage/skole og hjemme for at barnet/ungdommen kan få det bedre. Hvilke utfordringer har barnet? Hva kan være bakenforliggende grunner til at barnet strever – kan vi gjøre noe med disse? Er det noe som kan berike livet til barnet/ungdommen, gi mer glede?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b-NO" sz="3400" dirty="0"/>
              <a:t>Husk at det også er viktig å spørre barnet/ungdommen selv om hvilke endringer han/hun ønsker!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b-NO" sz="3400" dirty="0"/>
              <a:t>Dette vil være ulikt fra situasjon til situasjon – her kommer noen </a:t>
            </a:r>
            <a:r>
              <a:rPr lang="nb-NO" sz="3400" b="1" dirty="0"/>
              <a:t>eksempler på hjemme-tiltak: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nb-NO" sz="1900" dirty="0"/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Lese for barnet på sengekanten (gir god avslutning på dagen, styrker kontakt mellom forelder og barn, er godt for barnets språkutvikling, bidrar til tydelig struktur rundt legging </a:t>
            </a:r>
            <a:r>
              <a:rPr lang="nb-NO" sz="3100" dirty="0" err="1"/>
              <a:t>etc</a:t>
            </a:r>
            <a:r>
              <a:rPr lang="nb-NO" sz="3100" dirty="0"/>
              <a:t>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Foresatt/foreldre ser en norsk serie sammen med barnet/ungdommen (språktrening for barn med annet morsmål, kvalitetstid sammen)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Begrense skjermbruk til gitte tider på døgnet og/eller gitt mengde – erstatte skjermtid med </a:t>
            </a:r>
            <a:r>
              <a:rPr lang="nb-NO" sz="3100" dirty="0" err="1"/>
              <a:t>aktivitetstid</a:t>
            </a:r>
            <a:r>
              <a:rPr lang="nb-NO" sz="3100" dirty="0"/>
              <a:t> 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Spise middag sammen (Skape matglede, skape rom for gode samtaler hjemme, kosthold, behov for mer struktur)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Fast rutine med å spørre hva som har gått bra i dag – eller hva som har vært kjekt i dag (for økt mestringsopplevelse, for barn/familier som kan profittere på et mer positivt fokus </a:t>
            </a:r>
            <a:r>
              <a:rPr lang="nb-NO" sz="3100" dirty="0" err="1"/>
              <a:t>etc</a:t>
            </a:r>
            <a:r>
              <a:rPr lang="nb-NO" sz="3100" dirty="0"/>
              <a:t>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Invitere jevnaldrende hjem (Bygge sosialt nettverk)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Besøksavtale til noen i familien (avlastning for foresatte og/eller styrke relasjon til familiemedlemmer)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Starte med fritidsaktivitet (utvide nettverk, mer glede og mestring i hverdagen, mer fysisk aktivitet) Foreldre deltar og blir kjent med andre foreldre og barn.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Legge inn mer ro i hverdagen – for eksempel sette aktiviteter for voksne og barn på pause i en periode (For barn som trenger mer ro og mer foreldrekontakt)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Fast struktur for leksearbeid hjemme (Økt struktur, faglig styrking, være forberedt og unngå stress inn i skoledagen)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Leksehjelp i nettverket – hvem i familien/familiens nettverk kan bidra en gang i uka? Kan barnet gjøre lekser sammen med en venn en gang i uka?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Oppsøke lege/ helsestasjon eller annet for veiledning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100" dirty="0"/>
              <a:t>Økt kontroll og omsorg gjennom å for eksempel ringe andre foresatte før overnatting, avtale innetid, være hjemme/våken når ungdommen kommer fra fest, hente ungdommen, samarbeide med andre foreldre, unngå å la ungdommen være alene hjemme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b-NO" sz="1200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nb-NO" sz="1200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nb-NO" sz="1200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F9D1-67BB-5340-8EDA-DECB2854205C}" type="slidenum">
              <a:rPr lang="nb-NO" smtClean="0"/>
              <a:pPr/>
              <a:t>1</a:t>
            </a:fld>
            <a:endParaRPr lang="nb-NO" dirty="0"/>
          </a:p>
        </p:txBody>
      </p:sp>
      <p:pic>
        <p:nvPicPr>
          <p:cNvPr id="5" name="Bilde 4" descr="Inderøy kommune logo">
            <a:extLst>
              <a:ext uri="{FF2B5EF4-FFF2-40B4-BE49-F238E27FC236}">
                <a16:creationId xmlns:a16="http://schemas.microsoft.com/office/drawing/2014/main" id="{11FF72AC-378C-4F37-9B1B-0F2744316C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55" y="835616"/>
            <a:ext cx="1295400" cy="340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861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Forts…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F9D1-67BB-5340-8EDA-DECB2854205C}" type="slidenum">
              <a:rPr lang="nb-NO" smtClean="0"/>
              <a:pPr/>
              <a:t>2</a:t>
            </a:fld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Fast struktur på starten av dagen (vekking, morgenstell, frokost og komme seg på skolen)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Fast, ukentlig kvalitetstid med en eller begge foresatte – kan være hva som helst; tur, baking, spille spill mv (barn som er pårørende til søsken med stort oppfølgingsbehov hjemme, behov for å styrke relasjon mellom barn og foresatt, eller ved ønske om flere gode opplevelser i løpet av uka)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Øve på noe barnet trenger å lære – ta buss, dusje selv, lære å sykle, gå på familiebading </a:t>
            </a:r>
            <a:r>
              <a:rPr lang="nb-NO" sz="800" dirty="0" err="1"/>
              <a:t>etc</a:t>
            </a:r>
            <a:endParaRPr lang="nb-NO" sz="800" dirty="0"/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Avtaler/ oppfølging knyttet til hygiene (når dette er en utfordring)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Delta på tilbud i regi av familievernkontoret.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Delta på tilbud i regi av helsestasjonen, for eksempel Barnesang, og De utrolige årene.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Delta på Trilletreff i regi av Kirkekontoret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Gi barnet/ungdommen mer ansvar hjemme, gi muligheter til å tjene lommepenger eller sjekke mulighet for helgejobb (ungdom som trenger mestring, unge som trenger positive aktiviteter og lar seg motivere av penger </a:t>
            </a:r>
            <a:r>
              <a:rPr lang="nb-NO" sz="800" dirty="0" err="1"/>
              <a:t>etc</a:t>
            </a:r>
            <a:r>
              <a:rPr lang="nb-NO" sz="800" dirty="0"/>
              <a:t>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Kontakte foresatte til annet barn/ ungdom for å samarbeide om sosiale aktiviteter og ha dialog rundt utfordringer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Søke om støtte fra kommunens fritidsfond for å kunne starte fritidsaktivitet (for familier med krevende økonomi)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Bli enige om hvordan en skal løse uenigheter/sette grenser (Foresatte som kommer i konflikt foran barna eller som ikke har lik praksis) Søk bistand hos Familievernkontoret.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Registrere hvilke situasjoner barnet mestrer og hvilke situasjoner som er utfordrende for barnet - når skjer det, hvem er til stede, hva er foranledningen, hva er triggere og hva er gode løsninger (Forarbeid for å finne strategier for å forebygge og løse utfordringer)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Legge en plan for hva en skal gjøre for å forebygge engstelse, vegring, eller annen uønsket adferd 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Legge en plan for hva en skal gjøre når uønsket adferd oppstår (hva skal vi gjøre når NN ikke følger avtaler/ ikke kommer hjem på tiden/ er verbalt eller fysisk utagerende mv)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800" dirty="0"/>
              <a:t>Sikre at foresatte får ventilere/hente seg inn/øke egen forståelse ved at foresatte oppsøker veiledning/støtte (profesjonelt eller i eget nettverk)</a:t>
            </a:r>
          </a:p>
          <a:p>
            <a:pPr marL="171450" indent="-1714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b-NO" sz="800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nb-NO" sz="800" dirty="0"/>
          </a:p>
          <a:p>
            <a:r>
              <a:rPr lang="nb-NO" sz="800" dirty="0"/>
              <a:t>Dette er noen eksempler – de beste tiltakene finner dere i samarbeid med barn/elev/foresatte/andre voksne/</a:t>
            </a:r>
            <a:r>
              <a:rPr lang="nb-NO" sz="800"/>
              <a:t>eget nettverk</a:t>
            </a:r>
            <a:endParaRPr lang="nb-NO" sz="800" dirty="0"/>
          </a:p>
        </p:txBody>
      </p:sp>
      <p:pic>
        <p:nvPicPr>
          <p:cNvPr id="5" name="Bilde 4" descr="Inderøy kommune logo">
            <a:extLst>
              <a:ext uri="{FF2B5EF4-FFF2-40B4-BE49-F238E27FC236}">
                <a16:creationId xmlns:a16="http://schemas.microsoft.com/office/drawing/2014/main" id="{9495D735-7997-4506-98CA-A6D65380C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009" y="794600"/>
            <a:ext cx="1295400" cy="340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4841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E3511121-31BD-7A4A-9581-9D478FFE4344}" vid="{7B8E1094-120D-E541-8A36-826EA77A7E5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241DA3EF9FFF4A928F5919CA479C1B" ma:contentTypeVersion="9" ma:contentTypeDescription="Opprett et nytt dokument." ma:contentTypeScope="" ma:versionID="c29bd7bd79297af5460f631fef76e539">
  <xsd:schema xmlns:xsd="http://www.w3.org/2001/XMLSchema" xmlns:xs="http://www.w3.org/2001/XMLSchema" xmlns:p="http://schemas.microsoft.com/office/2006/metadata/properties" xmlns:ns3="cb40b075-9d12-4f77-87f0-01cddc47ba9f" xmlns:ns4="3c24e64a-d81e-46dd-bd06-adc6ff894284" targetNamespace="http://schemas.microsoft.com/office/2006/metadata/properties" ma:root="true" ma:fieldsID="e51cd7f4a0b15a111be8f144937716fa" ns3:_="" ns4:_="">
    <xsd:import namespace="cb40b075-9d12-4f77-87f0-01cddc47ba9f"/>
    <xsd:import namespace="3c24e64a-d81e-46dd-bd06-adc6ff89428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0b075-9d12-4f77-87f0-01cddc47ba9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24e64a-d81e-46dd-bd06-adc6ff8942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BEA29D-7AA5-4A21-9F2F-539603FD2319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b40b075-9d12-4f77-87f0-01cddc47ba9f"/>
    <ds:schemaRef ds:uri="3c24e64a-d81e-46dd-bd06-adc6ff89428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439C51D-8D27-4BAF-90C1-BACBE1B9DC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783A3F-BF4C-40A7-8CBA-4C54E3ABB8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40b075-9d12-4f77-87f0-01cddc47ba9f"/>
    <ds:schemaRef ds:uri="3c24e64a-d81e-46dd-bd06-adc6ff8942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BTI Maloppsett</Template>
  <TotalTime>15151</TotalTime>
  <Words>863</Words>
  <Application>Microsoft Office PowerPoint</Application>
  <PresentationFormat>A4 (210 x 297 mm)</PresentationFormat>
  <Paragraphs>41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Menlo</vt:lpstr>
      <vt:lpstr>Trebuchet MS</vt:lpstr>
      <vt:lpstr>Tw Cen MT</vt:lpstr>
      <vt:lpstr>Office-tema</vt:lpstr>
      <vt:lpstr>Idè-bank: tiltak i hjemmet</vt:lpstr>
      <vt:lpstr>Forts…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Førebuing og gjennomføring av den nødvendige samtalen</dc:title>
  <dc:creator>Steinar Hårde</dc:creator>
  <cp:lastModifiedBy>Kari Fjerstad</cp:lastModifiedBy>
  <cp:revision>71</cp:revision>
  <cp:lastPrinted>2022-03-28T08:50:58Z</cp:lastPrinted>
  <dcterms:created xsi:type="dcterms:W3CDTF">2017-10-20T12:15:07Z</dcterms:created>
  <dcterms:modified xsi:type="dcterms:W3CDTF">2022-04-06T08:41:45Z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0x010100D0241DA3EF9FFF4A928F5919CA479C1B</vt:lpwstr>
  </property>
</Properties>
</file>